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5143500" cx="9144000"/>
  <p:notesSz cx="6858000" cy="9144000"/>
  <p:embeddedFontLst>
    <p:embeddedFont>
      <p:font typeface="Arvo"/>
      <p:regular r:id="rId85"/>
      <p:bold r:id="rId86"/>
      <p:italic r:id="rId87"/>
      <p:boldItalic r:id="rId88"/>
    </p:embeddedFont>
    <p:embeddedFont>
      <p:font typeface="Roboto Condensed"/>
      <p:regular r:id="rId89"/>
      <p:bold r:id="rId90"/>
      <p:italic r:id="rId91"/>
      <p:boldItalic r:id="rId92"/>
    </p:embeddedFont>
    <p:embeddedFont>
      <p:font typeface="Roboto Condensed Light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A85E6F-1A97-43CA-B4E1-07D33D1EF409}">
  <a:tblStyle styleId="{B1A85E6F-1A97-43CA-B4E1-07D33D1EF4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Arvo-bold.fntdata"/><Relationship Id="rId41" Type="http://schemas.openxmlformats.org/officeDocument/2006/relationships/slide" Target="slides/slide36.xml"/><Relationship Id="rId85" Type="http://schemas.openxmlformats.org/officeDocument/2006/relationships/font" Target="fonts/Arvo-regular.fntdata"/><Relationship Id="rId44" Type="http://schemas.openxmlformats.org/officeDocument/2006/relationships/slide" Target="slides/slide39.xml"/><Relationship Id="rId88" Type="http://schemas.openxmlformats.org/officeDocument/2006/relationships/font" Target="fonts/Arvo-boldItalic.fntdata"/><Relationship Id="rId43" Type="http://schemas.openxmlformats.org/officeDocument/2006/relationships/slide" Target="slides/slide38.xml"/><Relationship Id="rId87" Type="http://schemas.openxmlformats.org/officeDocument/2006/relationships/font" Target="fonts/Arvo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Condensed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RobotoCondensedLight-italic.fntdata"/><Relationship Id="rId50" Type="http://schemas.openxmlformats.org/officeDocument/2006/relationships/slide" Target="slides/slide45.xml"/><Relationship Id="rId94" Type="http://schemas.openxmlformats.org/officeDocument/2006/relationships/font" Target="fonts/RobotoCondensedLight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RobotoCondensedLight-boldItalic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Condensed-italic.fntdata"/><Relationship Id="rId90" Type="http://schemas.openxmlformats.org/officeDocument/2006/relationships/font" Target="fonts/RobotoCondensed-bold.fntdata"/><Relationship Id="rId93" Type="http://schemas.openxmlformats.org/officeDocument/2006/relationships/font" Target="fonts/RobotoCondensedLight-regular.fntdata"/><Relationship Id="rId92" Type="http://schemas.openxmlformats.org/officeDocument/2006/relationships/font" Target="fonts/RobotoCondensed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54fe76dfe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54fe76df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54fe76dfe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e54fe76df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54fe76dfe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54fe76df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54fe76dfe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54fe76df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3c79b12cd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63c79b12c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3c79b12cd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3c79b12c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3c79b12cd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3c79b12c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3c79b12cd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63c79b12c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3c79b12cd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63c79b12c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63c79b12cd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63c79b12c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73a36c03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73a36c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63c841221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63c84122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3c841221c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3c84122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3c841221c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3c841221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3c841221c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63c84122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3c841221c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3c841221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3c841221c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63c841221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3d1a67b39_0_6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3d1a67b39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3d1a67b39_0_6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63d1a67b39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58069cf6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58069cf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58069cf65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58069cf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54fe76dfe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54fe76d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58069cf65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e58069cf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58069cf65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e58069cf6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3d1a67b39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63d1a67b3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58069cf65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58069cf6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3c841221c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3c84122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63c841221c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63c841221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3c841221c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63c841221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3c841221c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3c841221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3c841221c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63c841221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63d1a67b39_0_5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63d1a67b39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54fe76fce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54fe76fc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642df26ca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642df26c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63d1a67b3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63d1a67b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63d1a67b39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63d1a67b3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63d1a67b39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63d1a67b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63d1a67b39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63d1a67b3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3d1a67b39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3d1a67b3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58069cf65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e58069cf6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e58069cf65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e58069cf6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58069cf65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58069cf6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63d1a67b39_0_3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63d1a67b39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3c79b12cd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3c79b12c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484dc7549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6484dc754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6484dc7549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6484dc75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6484dc7549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6484dc75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6484dc754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6484dc7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484dc7549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6484dc75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484dc7549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6484dc754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6484dc7549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6484dc754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6484dc7549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6484dc754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63d1a67b39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63d1a67b3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6484dc7549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6484dc754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3c79b12cd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3c79b12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6484dc7549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6484dc754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6484dc7549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6484dc754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6484dc7549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6484dc754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6484dc7549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6484dc754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6484dc7549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6484dc754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484dc7549_0_1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484dc754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484dc7549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6484dc754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484dc7549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6484dc754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6484dc7549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6484dc754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6484dc7549_0_2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6484dc754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3c79b12cd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3c79b12c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6484dc7549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6484dc754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484dc7549_0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6484dc754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6484dc7549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6484dc754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6484dc7549_0_2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6484dc754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484dc7549_0_2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484dc754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768c8f0ad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768c8f0a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6484dc7549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6484dc754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3d1a67b39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63d1a67b3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e58069cf65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e58069cf6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768c8f0adf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768c8f0a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54fe76dfe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54fe76df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54fe76dfe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54fe76d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5"/>
                </a:solidFill>
              </a:rPr>
              <a:t>“</a:t>
            </a:r>
            <a:endParaRPr b="1" sz="7200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" name="Google Shape;179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2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jpg"/><Relationship Id="rId4" Type="http://schemas.openxmlformats.org/officeDocument/2006/relationships/image" Target="../media/image20.jpg"/><Relationship Id="rId5" Type="http://schemas.openxmlformats.org/officeDocument/2006/relationships/image" Target="../media/image37.jpg"/><Relationship Id="rId6" Type="http://schemas.openxmlformats.org/officeDocument/2006/relationships/image" Target="../media/image27.jpg"/><Relationship Id="rId7" Type="http://schemas.openxmlformats.org/officeDocument/2006/relationships/image" Target="../media/image2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jp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jpg"/><Relationship Id="rId4" Type="http://schemas.openxmlformats.org/officeDocument/2006/relationships/image" Target="../media/image4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jpg"/><Relationship Id="rId4" Type="http://schemas.openxmlformats.org/officeDocument/2006/relationships/hyperlink" Target="https://epocanegocios.globo.com/empresas/noticia/2025/08/acabou-o-cafe-no-trabalho-nestle-cria-ferramenta-de-ia-para-deixar-maquinas-multibebidas-sempre-abastecidas.ghtml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jpg"/><Relationship Id="rId4" Type="http://schemas.openxmlformats.org/officeDocument/2006/relationships/hyperlink" Target="https://www.hojeemdia.com.br/minas/robo-cirurgi-o-moderniza-procedimentos-no-hospital-mario-ribeiro-no-norte-de-minas-1.1040931" TargetMode="External"/><Relationship Id="rId5" Type="http://schemas.openxmlformats.org/officeDocument/2006/relationships/hyperlink" Target="https://www.hojeemdia.com.br/minas/robo-cirurgi-o-moderniza-procedimentos-no-hospital-mario-ribeiro-no-norte-de-minas-1.104093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jpg"/><Relationship Id="rId4" Type="http://schemas.openxmlformats.org/officeDocument/2006/relationships/hyperlink" Target="https://g1.globo.com/rs/rio-grande-do-sul/noticia/2024/03/08/dengue-projeto-da-ufrgs-identifica-mosquito-pelo-batimento-das-asas-proposta-usa-inteligencia-artificial.ghtml" TargetMode="External"/><Relationship Id="rId5" Type="http://schemas.openxmlformats.org/officeDocument/2006/relationships/hyperlink" Target="https://g1.globo.com/rs/rio-grande-do-sul/noticia/2024/03/08/dengue-projeto-da-ufrgs-identifica-mosquito-pelo-batimento-das-asas-proposta-usa-inteligencia-artificial.ghtml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unimontes.br/aplicada-prova-vestibular-60-da-unimontes-junho-2025/" TargetMode="External"/><Relationship Id="rId4" Type="http://schemas.openxmlformats.org/officeDocument/2006/relationships/hyperlink" Target="https://unimontes.br/aplicada-prova-vestibular-60-da-unimontes-junho-2025/" TargetMode="External"/><Relationship Id="rId5" Type="http://schemas.openxmlformats.org/officeDocument/2006/relationships/hyperlink" Target="https://g1.globo.com/rs/rio-grande-do-sul/noticia/2024/03/08/dengue-projeto-da-ufrgs-identifica-mosquito-pelo-batimento-das-asas-proposta-usa-inteligencia-artificial.ghtml" TargetMode="External"/><Relationship Id="rId6" Type="http://schemas.openxmlformats.org/officeDocument/2006/relationships/image" Target="../media/image46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9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685800" y="1090750"/>
            <a:ext cx="6810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Fundamentos </a:t>
            </a:r>
            <a:r>
              <a:rPr lang="en" sz="3000"/>
              <a:t>de Sistemas de Informação </a:t>
            </a:r>
            <a:endParaRPr sz="3000"/>
          </a:p>
        </p:txBody>
      </p:sp>
      <p:sp>
        <p:nvSpPr>
          <p:cNvPr id="185" name="Google Shape;185;p11"/>
          <p:cNvSpPr txBox="1"/>
          <p:nvPr/>
        </p:nvSpPr>
        <p:spPr>
          <a:xfrm>
            <a:off x="821225" y="2896625"/>
            <a:ext cx="49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Professora Dra. Angélica de Souza Coimbra</a:t>
            </a:r>
            <a:b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angelica@unimontes.br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organizacionais dos sistemas de informação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0" y="136355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Relacionamento mais estreito com clientes e fornecedores</a:t>
            </a:r>
            <a:endParaRPr/>
          </a:p>
        </p:txBody>
      </p:sp>
      <p:sp>
        <p:nvSpPr>
          <p:cNvPr id="269" name="Google Shape;269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0" name="Google Shape;270;p20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71" name="Google Shape;271;p2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5" name="Google Shape;2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976" y="2148725"/>
            <a:ext cx="4408724" cy="26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organizacionais dos sistemas de informação</a:t>
            </a:r>
            <a:endParaRPr/>
          </a:p>
        </p:txBody>
      </p:sp>
      <p:sp>
        <p:nvSpPr>
          <p:cNvPr id="281" name="Google Shape;281;p21"/>
          <p:cNvSpPr txBox="1"/>
          <p:nvPr>
            <p:ph idx="1" type="body"/>
          </p:nvPr>
        </p:nvSpPr>
        <p:spPr>
          <a:xfrm>
            <a:off x="0" y="128345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Melhor tomada de decisões</a:t>
            </a:r>
            <a:endParaRPr/>
          </a:p>
        </p:txBody>
      </p:sp>
      <p:sp>
        <p:nvSpPr>
          <p:cNvPr id="282" name="Google Shape;282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3" name="Google Shape;283;p21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84" name="Google Shape;284;p2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8" name="Google Shape;2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75" y="2049925"/>
            <a:ext cx="3293501" cy="29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organizacionais dos sistemas de informação</a:t>
            </a:r>
            <a:endParaRPr/>
          </a:p>
        </p:txBody>
      </p:sp>
      <p:sp>
        <p:nvSpPr>
          <p:cNvPr id="294" name="Google Shape;294;p22"/>
          <p:cNvSpPr txBox="1"/>
          <p:nvPr>
            <p:ph idx="1" type="body"/>
          </p:nvPr>
        </p:nvSpPr>
        <p:spPr>
          <a:xfrm>
            <a:off x="2290000" y="1472200"/>
            <a:ext cx="38031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Vantagem competitiva</a:t>
            </a:r>
            <a:endParaRPr/>
          </a:p>
        </p:txBody>
      </p:sp>
      <p:sp>
        <p:nvSpPr>
          <p:cNvPr id="295" name="Google Shape;295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6" name="Google Shape;296;p22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97" name="Google Shape;297;p2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575" y="2361625"/>
            <a:ext cx="3690600" cy="2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75" y="1738050"/>
            <a:ext cx="3494825" cy="19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3" y="34004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organizacionais dos sistemas de informação</a:t>
            </a:r>
            <a:endParaRPr/>
          </a:p>
        </p:txBody>
      </p:sp>
      <p:sp>
        <p:nvSpPr>
          <p:cNvPr id="309" name="Google Shape;309;p23"/>
          <p:cNvSpPr txBox="1"/>
          <p:nvPr>
            <p:ph idx="1" type="body"/>
          </p:nvPr>
        </p:nvSpPr>
        <p:spPr>
          <a:xfrm>
            <a:off x="2018925" y="1363575"/>
            <a:ext cx="18741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Sobrevivência</a:t>
            </a:r>
            <a:endParaRPr/>
          </a:p>
        </p:txBody>
      </p:sp>
      <p:sp>
        <p:nvSpPr>
          <p:cNvPr id="310" name="Google Shape;310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1" name="Google Shape;311;p23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312" name="Google Shape;312;p2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6" name="Google Shape;3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24" y="2090499"/>
            <a:ext cx="3568874" cy="2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400" y="1710271"/>
            <a:ext cx="5023775" cy="26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/>
          <p:nvPr>
            <p:ph type="ctrTitle"/>
          </p:nvPr>
        </p:nvSpPr>
        <p:spPr>
          <a:xfrm>
            <a:off x="212375" y="3056800"/>
            <a:ext cx="6973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Perspectivas em sistemas de informação e tecnologia de informação</a:t>
            </a:r>
            <a:endParaRPr sz="2600"/>
          </a:p>
        </p:txBody>
      </p:sp>
      <p:sp>
        <p:nvSpPr>
          <p:cNvPr id="323" name="Google Shape;323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Teoria Geral dos Sistemas</a:t>
            </a:r>
            <a:endParaRPr/>
          </a:p>
        </p:txBody>
      </p:sp>
      <p:sp>
        <p:nvSpPr>
          <p:cNvPr id="330" name="Google Shape;330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862250" y="2107225"/>
            <a:ext cx="69894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Um sistema é um conjunto de partes </a:t>
            </a: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inter-relacionados </a:t>
            </a: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 trabalham para atingir um objetivo comum.</a:t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/>
        </p:nvSpPr>
        <p:spPr>
          <a:xfrm>
            <a:off x="1084950" y="3374425"/>
            <a:ext cx="575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 todo é maior que as partes isoladamente. 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Todo sistema é um sub-sistema de um sistema maior</a:t>
            </a:r>
            <a:endParaRPr sz="1000"/>
          </a:p>
        </p:txBody>
      </p:sp>
      <p:pic>
        <p:nvPicPr>
          <p:cNvPr id="333" name="Google Shape;3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425" y="2970349"/>
            <a:ext cx="2203325" cy="15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</a:t>
            </a:r>
            <a:endParaRPr/>
          </a:p>
        </p:txBody>
      </p:sp>
      <p:sp>
        <p:nvSpPr>
          <p:cNvPr id="339" name="Google Shape;339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26"/>
          <p:cNvSpPr txBox="1"/>
          <p:nvPr/>
        </p:nvSpPr>
        <p:spPr>
          <a:xfrm>
            <a:off x="556475" y="1779775"/>
            <a:ext cx="76995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Platão (428-348 a.c.) definiu o conceito de dado: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Dados puros são fatos em seu estado primário.</a:t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Estrutura fundamental sobre a qual um sistema de informação é construído.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Informação</a:t>
            </a:r>
            <a:endParaRPr/>
          </a:p>
        </p:txBody>
      </p:sp>
      <p:sp>
        <p:nvSpPr>
          <p:cNvPr id="346" name="Google Shape;346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27"/>
          <p:cNvSpPr txBox="1"/>
          <p:nvPr/>
        </p:nvSpPr>
        <p:spPr>
          <a:xfrm>
            <a:off x="360375" y="1779775"/>
            <a:ext cx="7895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 o processamento ou organização de </a:t>
            </a:r>
            <a:r>
              <a:rPr b="1" lang="en"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dados</a:t>
            </a:r>
            <a:r>
              <a:rPr lang="en" sz="2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tal forma que represente uma modificação no conhecimento das pessoas que a receberão.</a:t>
            </a:r>
            <a:endParaRPr sz="2000"/>
          </a:p>
        </p:txBody>
      </p:sp>
      <p:sp>
        <p:nvSpPr>
          <p:cNvPr id="348" name="Google Shape;348;p27"/>
          <p:cNvSpPr txBox="1"/>
          <p:nvPr/>
        </p:nvSpPr>
        <p:spPr>
          <a:xfrm>
            <a:off x="1408725" y="3145075"/>
            <a:ext cx="566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Leva às pessoas uma diversidade de significados, intimamente ligados à instrução, ao conhecimento, (...) gerando estímulo, mudança de padrões, e ampliação da percepção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Informação</a:t>
            </a:r>
            <a:endParaRPr/>
          </a:p>
        </p:txBody>
      </p:sp>
      <p:sp>
        <p:nvSpPr>
          <p:cNvPr id="354" name="Google Shape;354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28"/>
          <p:cNvSpPr txBox="1"/>
          <p:nvPr/>
        </p:nvSpPr>
        <p:spPr>
          <a:xfrm>
            <a:off x="535075" y="1680800"/>
            <a:ext cx="7600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Conjunto de dados aos quais o ser humano atribui um significado (Laudon, 2000).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Conjunto de fatos organizados de tal forma a agregarem valor adicional além do valor do fato em si (Stair, 1998).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Conjunto de dados cuja forma e conteúdo são apresentados de maneira útil para uso em um 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processo de tomada de decisão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Informação</a:t>
            </a:r>
            <a:endParaRPr/>
          </a:p>
        </p:txBody>
      </p:sp>
      <p:sp>
        <p:nvSpPr>
          <p:cNvPr id="361" name="Google Shape;361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29"/>
          <p:cNvSpPr txBox="1"/>
          <p:nvPr/>
        </p:nvSpPr>
        <p:spPr>
          <a:xfrm>
            <a:off x="535075" y="1680800"/>
            <a:ext cx="7600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Origem da palavra em latim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informare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que significa “dar forma”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Durante a segunda guerra (1939-1945), a informação tornou-se imprescindível para o sucesso da organização militar (e por extensão empresarial ou acadêmica).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 cenário pós-guerra surgem a 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Ciência da Informação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(CI) e a 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Tecnologia da Informação 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(TI).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Ciência da Informação: trata a natureza da informação e sua relação com as pessoas –aspecto social.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</a:t>
            </a:r>
            <a:endParaRPr/>
          </a:p>
        </p:txBody>
      </p:sp>
      <p:sp>
        <p:nvSpPr>
          <p:cNvPr id="191" name="Google Shape;191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825" y="1560875"/>
            <a:ext cx="2164175" cy="29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2"/>
          <p:cNvSpPr txBox="1"/>
          <p:nvPr/>
        </p:nvSpPr>
        <p:spPr>
          <a:xfrm>
            <a:off x="4950375" y="1683550"/>
            <a:ext cx="30000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21212"/>
                </a:solidFill>
                <a:highlight>
                  <a:schemeClr val="lt1"/>
                </a:highlight>
              </a:rPr>
              <a:t>LAUDON, Kenneth Craig; LAUDON, Jane Price. </a:t>
            </a:r>
            <a:r>
              <a:rPr b="1" lang="en" sz="1150">
                <a:solidFill>
                  <a:srgbClr val="121212"/>
                </a:solidFill>
                <a:highlight>
                  <a:schemeClr val="lt1"/>
                </a:highlight>
              </a:rPr>
              <a:t>Sistemas de informação gerenciais:</a:t>
            </a:r>
            <a:r>
              <a:rPr lang="en" sz="1150">
                <a:solidFill>
                  <a:srgbClr val="121212"/>
                </a:solidFill>
                <a:highlight>
                  <a:schemeClr val="lt1"/>
                </a:highlight>
              </a:rPr>
              <a:t> administrando a empresa digital. 17. ed. São Paulo, SP: Grupo A, 2023.</a:t>
            </a:r>
            <a:endParaRPr sz="18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 x Informação</a:t>
            </a:r>
            <a:endParaRPr/>
          </a:p>
        </p:txBody>
      </p:sp>
      <p:sp>
        <p:nvSpPr>
          <p:cNvPr id="368" name="Google Shape;368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30"/>
          <p:cNvSpPr txBox="1"/>
          <p:nvPr/>
        </p:nvSpPr>
        <p:spPr>
          <a:xfrm>
            <a:off x="535075" y="1680800"/>
            <a:ext cx="760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Informação se refere a dados moldados em um formato 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útil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 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significativo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Dados são sequências de fatos 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brutos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representando eventos e ocorrências.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Informação é a diferença que faz a diferença.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Todas as definições de informação são relacionais e se referem ao 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significado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atribuído por pessoas.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Propriedades da Informação</a:t>
            </a:r>
            <a:endParaRPr/>
          </a:p>
        </p:txBody>
      </p:sp>
      <p:sp>
        <p:nvSpPr>
          <p:cNvPr id="375" name="Google Shape;375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31"/>
          <p:cNvSpPr txBox="1"/>
          <p:nvPr/>
        </p:nvSpPr>
        <p:spPr>
          <a:xfrm>
            <a:off x="535075" y="1680800"/>
            <a:ext cx="7600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Precisão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isenta de erros – se os dados que compõem a informação são incorretos, assim também será a informação.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Completude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contém todos os dados importantes e relevantes.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Econômica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relação entre custo e valor.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Flexibilidade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pode ser utilizada para diversas finalidades.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Confiabilidade: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método de coleta dos dados deve ser confiável.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Propriedades da Informação</a:t>
            </a:r>
            <a:endParaRPr/>
          </a:p>
        </p:txBody>
      </p:sp>
      <p:sp>
        <p:nvSpPr>
          <p:cNvPr id="382" name="Google Shape;382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2"/>
          <p:cNvSpPr txBox="1"/>
          <p:nvPr/>
        </p:nvSpPr>
        <p:spPr>
          <a:xfrm>
            <a:off x="535075" y="1680800"/>
            <a:ext cx="76008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Relevância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é importante e útil.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Simplicidade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excesso de informação pode causar confusão.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Oportunidade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deve estar disponível quando necessária.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Verificável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sua veracidade pode ser checada.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Conhecimento</a:t>
            </a:r>
            <a:endParaRPr/>
          </a:p>
        </p:txBody>
      </p:sp>
      <p:sp>
        <p:nvSpPr>
          <p:cNvPr id="389" name="Google Shape;389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33"/>
          <p:cNvSpPr txBox="1"/>
          <p:nvPr/>
        </p:nvSpPr>
        <p:spPr>
          <a:xfrm>
            <a:off x="535075" y="1680800"/>
            <a:ext cx="76008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Capacidade de resolver 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problemas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inovar e aprender baseando-se em experiências prévias.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Corpo ou regras, diretrizes e procedimentos utilizados para selecionar, organizar, manipular e compartilhar informação.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Conhecimento é um 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processo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que envolve  informações, meios (objetos) e pessoas.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Tipos de conhecimento: tácito, explícito e cultural.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Conhecimento</a:t>
            </a:r>
            <a:endParaRPr/>
          </a:p>
        </p:txBody>
      </p:sp>
      <p:sp>
        <p:nvSpPr>
          <p:cNvPr id="396" name="Google Shape;396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4"/>
          <p:cNvSpPr txBox="1"/>
          <p:nvPr/>
        </p:nvSpPr>
        <p:spPr>
          <a:xfrm>
            <a:off x="535075" y="1680800"/>
            <a:ext cx="76008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Choo (2003) considera que existam três tipos de conhecimentos nas empresas: </a:t>
            </a:r>
            <a:endParaRPr sz="11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Conhecimento tácito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habilidades das pessoas, no know-how especial e na intuição.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Conhecimento baseado em regras (explícito):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utilizado para integrar ações a situações envolvendo regras apropriadas. Deve ser utilizada para desenhar rotinas, procedimentos operacionais padrão e estruturas de dados gravados, para que a empresa estabeleça níveis de operação e controle eficiente.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Conhecimento</a:t>
            </a:r>
            <a:endParaRPr/>
          </a:p>
        </p:txBody>
      </p:sp>
      <p:sp>
        <p:nvSpPr>
          <p:cNvPr id="403" name="Google Shape;403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535075" y="1680800"/>
            <a:ext cx="76008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 Light"/>
              <a:buChar char="●"/>
            </a:pP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b="1"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onhecimento ligado à experiência (cultural)</a:t>
            </a:r>
            <a:r>
              <a:rPr lang="en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parte da cultura organizacional e é comunicada por meio de textos orais e verbais como estórias, metáforas, analogias, visões e declaração de missão. </a:t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Pirâmide DIK</a:t>
            </a:r>
            <a:endParaRPr/>
          </a:p>
        </p:txBody>
      </p:sp>
      <p:sp>
        <p:nvSpPr>
          <p:cNvPr id="410" name="Google Shape;410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000" y="1506950"/>
            <a:ext cx="5188451" cy="31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Dado, informação e conhecimento</a:t>
            </a:r>
            <a:endParaRPr/>
          </a:p>
        </p:txBody>
      </p:sp>
      <p:sp>
        <p:nvSpPr>
          <p:cNvPr id="417" name="Google Shape;417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925" y="2015475"/>
            <a:ext cx="2724725" cy="18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 da Informação </a:t>
            </a:r>
            <a:endParaRPr/>
          </a:p>
        </p:txBody>
      </p:sp>
      <p:sp>
        <p:nvSpPr>
          <p:cNvPr id="424" name="Google Shape;424;p38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100">
                <a:latin typeface="Roboto Condensed"/>
                <a:ea typeface="Roboto Condensed"/>
                <a:cs typeface="Roboto Condensed"/>
                <a:sym typeface="Roboto Condensed"/>
              </a:rPr>
              <a:t>Tecnologia da Informação (TI)</a:t>
            </a:r>
            <a:r>
              <a:rPr lang="en" sz="2100"/>
              <a:t> entende-e todo o hardware e todo software de que uma empresa </a:t>
            </a:r>
            <a:r>
              <a:rPr lang="en" sz="2100"/>
              <a:t>necessita</a:t>
            </a:r>
            <a:r>
              <a:rPr lang="en" sz="2100"/>
              <a:t> para atingir seus objetivos organizacionais. </a:t>
            </a:r>
            <a:endParaRPr sz="2100"/>
          </a:p>
        </p:txBody>
      </p:sp>
      <p:sp>
        <p:nvSpPr>
          <p:cNvPr id="425" name="Google Shape;425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Informação</a:t>
            </a:r>
            <a:endParaRPr/>
          </a:p>
        </p:txBody>
      </p:sp>
      <p:sp>
        <p:nvSpPr>
          <p:cNvPr id="431" name="Google Shape;431;p39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Um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Sistema de Informação (SI)</a:t>
            </a:r>
            <a:r>
              <a:rPr lang="en"/>
              <a:t> pode ser definido tecnicamente como um conjunto de componentes inter-relacionados que coletam(ou recuperam), processam, armazenam e distribuem informações destinadas a apoiar a tomada de decisões, a coordenação e o controle em uma organização.</a:t>
            </a:r>
            <a:endParaRPr/>
          </a:p>
        </p:txBody>
      </p:sp>
      <p:sp>
        <p:nvSpPr>
          <p:cNvPr id="432" name="Google Shape;432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3" name="Google Shape;4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950" y="365400"/>
            <a:ext cx="1693575" cy="16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os autores</a:t>
            </a:r>
            <a:endParaRPr/>
          </a:p>
        </p:txBody>
      </p:sp>
      <p:sp>
        <p:nvSpPr>
          <p:cNvPr id="199" name="Google Shape;199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775" y="1265950"/>
            <a:ext cx="3604925" cy="3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Informação</a:t>
            </a:r>
            <a:endParaRPr/>
          </a:p>
        </p:txBody>
      </p:sp>
      <p:sp>
        <p:nvSpPr>
          <p:cNvPr id="439" name="Google Shape;439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40"/>
          <p:cNvSpPr txBox="1"/>
          <p:nvPr/>
        </p:nvSpPr>
        <p:spPr>
          <a:xfrm>
            <a:off x="787650" y="1593400"/>
            <a:ext cx="6608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Os sistemas de informação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contêm informações sobre pessoas, locais e itens significativos para a organização ou para o ambiente que a cerca. No caso,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 informação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quer dizer dados que foram modelados em um formato significativo e útil par os seres humanos.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Dados,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ao contrário, são sequências de fatos ainda não analisados, representativos de eventos que ocorrem nas organizações ou no ambiente físico, antes de terem sido organizados e dispostos de forma que as pessoas possam entendê-los e usá-los.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Informação sob uma perspectiva técnica</a:t>
            </a:r>
            <a:endParaRPr/>
          </a:p>
        </p:txBody>
      </p:sp>
      <p:sp>
        <p:nvSpPr>
          <p:cNvPr id="446" name="Google Shape;446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000" y="2284850"/>
            <a:ext cx="2659575" cy="20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>
            <p:ph type="ctrTitle"/>
          </p:nvPr>
        </p:nvSpPr>
        <p:spPr>
          <a:xfrm>
            <a:off x="212375" y="3056800"/>
            <a:ext cx="573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Não é apenas tecnologia: o papel das pessoas e das organizações</a:t>
            </a:r>
            <a:endParaRPr sz="2600"/>
          </a:p>
        </p:txBody>
      </p:sp>
      <p:sp>
        <p:nvSpPr>
          <p:cNvPr id="453" name="Google Shape;453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4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Perspectiva sociotécnica de um Sistema de Informação</a:t>
            </a:r>
            <a:endParaRPr/>
          </a:p>
        </p:txBody>
      </p:sp>
      <p:sp>
        <p:nvSpPr>
          <p:cNvPr id="460" name="Google Shape;460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825" y="2210900"/>
            <a:ext cx="2086650" cy="18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3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1412350" y="1620575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Dimensões dos Sistemas de Informações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Perspectiva sociotécnica de um Sistema de Informação</a:t>
            </a:r>
            <a:endParaRPr/>
          </a:p>
        </p:txBody>
      </p:sp>
      <p:sp>
        <p:nvSpPr>
          <p:cNvPr id="470" name="Google Shape;470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44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787650" y="1593400"/>
            <a:ext cx="693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Sistemas de Informação possuem propriedades emergentes que não estão nem na parte técnica nem na organizacional isoladamente.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Os elementos sociais (humanos, organizacionais) como técnicos devem ser considerados.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Não adianta buscar somente excelência técnica (exemplo: a tecnologia de ponta) se a adequação à organização não é levada em conta (exemplo: treinamento de usuários, adequação à cultura organizacional).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Perspectiva sociotécnica de um Sistema de Informação</a:t>
            </a:r>
            <a:endParaRPr/>
          </a:p>
        </p:txBody>
      </p:sp>
      <p:sp>
        <p:nvSpPr>
          <p:cNvPr id="479" name="Google Shape;479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45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1" name="Google Shape;481;p45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787650" y="1593400"/>
            <a:ext cx="693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 profissional de Sistemas de Informação deve dialogar com pessoas com perspectivas diferentes</a:t>
            </a: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3" name="Google Shape;4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225" y="2493625"/>
            <a:ext cx="3303849" cy="218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6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Perspectiva sociotécnica de um Sistema de Informação</a:t>
            </a:r>
            <a:endParaRPr/>
          </a:p>
        </p:txBody>
      </p:sp>
      <p:sp>
        <p:nvSpPr>
          <p:cNvPr id="489" name="Google Shape;489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46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1" name="Google Shape;491;p46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92" name="Google Shape;4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475" y="1608450"/>
            <a:ext cx="3977926" cy="29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Abordagens contemporâneas para os Sistemas de Informação</a:t>
            </a:r>
            <a:endParaRPr/>
          </a:p>
        </p:txBody>
      </p:sp>
      <p:sp>
        <p:nvSpPr>
          <p:cNvPr id="498" name="Google Shape;498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47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0" name="Google Shape;500;p47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1" name="Google Shape;501;p47"/>
          <p:cNvSpPr txBox="1"/>
          <p:nvPr/>
        </p:nvSpPr>
        <p:spPr>
          <a:xfrm>
            <a:off x="787650" y="1593400"/>
            <a:ext cx="6935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Abordagens técnicas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Ciências da Administração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Ciências de Computação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Pesquisa operacional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Abordagens Comportamentais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Economia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Sociologia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Psicologia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/>
          <p:nvPr>
            <p:ph type="title"/>
          </p:nvPr>
        </p:nvSpPr>
        <p:spPr>
          <a:xfrm>
            <a:off x="6093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</a:t>
            </a:r>
            <a:endParaRPr/>
          </a:p>
        </p:txBody>
      </p:sp>
      <p:sp>
        <p:nvSpPr>
          <p:cNvPr id="507" name="Google Shape;507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48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9" name="Google Shape;509;p48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0" name="Google Shape;510;p48"/>
          <p:cNvSpPr txBox="1"/>
          <p:nvPr/>
        </p:nvSpPr>
        <p:spPr>
          <a:xfrm>
            <a:off x="554000" y="1539100"/>
            <a:ext cx="693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Sistema de trabalho que transforma recursos em produtos ou serviços.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Têm uma estrutura composta por diferentes níveis e especializações.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Coordenam o trabalho por meio de uma hierarquia e de processos organizacionais.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Têm uma cultura peculiar ou um conjunto fundamental de premissas, valores e modos de fazer as coisas que é aceita pela maioria dos seus membros.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11" name="Google Shape;5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075" y="1045928"/>
            <a:ext cx="1617025" cy="1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8"/>
          <p:cNvSpPr txBox="1"/>
          <p:nvPr/>
        </p:nvSpPr>
        <p:spPr>
          <a:xfrm>
            <a:off x="1620675" y="3878800"/>
            <a:ext cx="417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/>
          <p:nvPr>
            <p:ph type="title"/>
          </p:nvPr>
        </p:nvSpPr>
        <p:spPr>
          <a:xfrm>
            <a:off x="6093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</a:t>
            </a:r>
            <a:endParaRPr/>
          </a:p>
        </p:txBody>
      </p:sp>
      <p:sp>
        <p:nvSpPr>
          <p:cNvPr id="518" name="Google Shape;518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20" name="Google Shape;5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075" y="1045928"/>
            <a:ext cx="1617025" cy="145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is foram as marcas brasileiras mais valiosas de 2021? Estudo revela |  Empresas | Valor Investe" id="521" name="Google Shape;5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25" y="1446675"/>
            <a:ext cx="5734074" cy="32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/>
          <p:nvPr>
            <p:ph type="ctrTitle"/>
          </p:nvPr>
        </p:nvSpPr>
        <p:spPr>
          <a:xfrm>
            <a:off x="463525" y="2871150"/>
            <a:ext cx="5448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sistemas de informações empresariais na sua carreira</a:t>
            </a:r>
            <a:endParaRPr/>
          </a:p>
        </p:txBody>
      </p:sp>
      <p:sp>
        <p:nvSpPr>
          <p:cNvPr id="206" name="Google Shape;206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0"/>
          <p:cNvSpPr txBox="1"/>
          <p:nvPr>
            <p:ph type="title"/>
          </p:nvPr>
        </p:nvSpPr>
        <p:spPr>
          <a:xfrm>
            <a:off x="6093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</a:t>
            </a:r>
            <a:endParaRPr/>
          </a:p>
        </p:txBody>
      </p:sp>
      <p:sp>
        <p:nvSpPr>
          <p:cNvPr id="527" name="Google Shape;527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50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29" name="Google Shape;5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300" y="632753"/>
            <a:ext cx="1617025" cy="14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00" y="1678225"/>
            <a:ext cx="6957326" cy="30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Pessoas</a:t>
            </a:r>
            <a:endParaRPr/>
          </a:p>
        </p:txBody>
      </p:sp>
      <p:sp>
        <p:nvSpPr>
          <p:cNvPr id="536" name="Google Shape;536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51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8" name="Google Shape;538;p51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9" name="Google Shape;539;p51"/>
          <p:cNvSpPr txBox="1"/>
          <p:nvPr/>
        </p:nvSpPr>
        <p:spPr>
          <a:xfrm>
            <a:off x="207225" y="1589225"/>
            <a:ext cx="5571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Uma empresa é tão boa quanto as pessoas que a formam.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Os SIs são inúteis sem pessoas competentes e treinadas para desenvolvê-los e mantê-los, e sem pessoas que saibam usar as informações de um sistema para atingir os objetivos organizacionais.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São necessários diferentes tipos de pessoas e conhecimentos: administradores, vendedores, contadores, engenheiros, operários, etc.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40" name="Google Shape;5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500" y="138003"/>
            <a:ext cx="1617025" cy="14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150" y="1701325"/>
            <a:ext cx="3674051" cy="275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</a:t>
            </a:r>
            <a:endParaRPr/>
          </a:p>
        </p:txBody>
      </p:sp>
      <p:sp>
        <p:nvSpPr>
          <p:cNvPr id="547" name="Google Shape;547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52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9" name="Google Shape;549;p52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0" name="Google Shape;550;p52"/>
          <p:cNvSpPr txBox="1"/>
          <p:nvPr/>
        </p:nvSpPr>
        <p:spPr>
          <a:xfrm>
            <a:off x="646425" y="1539100"/>
            <a:ext cx="69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Hardware.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Software.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Armazenamento de Dados.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Interfaces e periféricos.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Comunicações e redes.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Internet, etc.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1" name="Google Shape;5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075" y="1045928"/>
            <a:ext cx="1617025" cy="14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08225"/>
            <a:ext cx="2535400" cy="12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350" y="3908225"/>
            <a:ext cx="2535400" cy="12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450" y="3908225"/>
            <a:ext cx="2535400" cy="12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3"/>
          <p:cNvSpPr txBox="1"/>
          <p:nvPr>
            <p:ph type="ctrTitle"/>
          </p:nvPr>
        </p:nvSpPr>
        <p:spPr>
          <a:xfrm>
            <a:off x="212375" y="3056800"/>
            <a:ext cx="6973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Uma Abordagem de Resolução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 Problemas</a:t>
            </a:r>
            <a:endParaRPr sz="2600"/>
          </a:p>
        </p:txBody>
      </p:sp>
      <p:sp>
        <p:nvSpPr>
          <p:cNvPr id="560" name="Google Shape;560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5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</a:t>
            </a:r>
            <a:endParaRPr/>
          </a:p>
        </p:txBody>
      </p:sp>
      <p:sp>
        <p:nvSpPr>
          <p:cNvPr id="567" name="Google Shape;567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54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9" name="Google Shape;569;p54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0" name="Google Shape;570;p54"/>
          <p:cNvSpPr txBox="1"/>
          <p:nvPr/>
        </p:nvSpPr>
        <p:spPr>
          <a:xfrm>
            <a:off x="646425" y="1539100"/>
            <a:ext cx="5040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Poucos problemas empresariais são simples ou fáceis de compreender.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Muitos problemas empresariais envolvem um conjunto de fatores que podem ser categorizados como organizacionais, tecnológicos e humanos.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resolução de problemas é um processo, não um evento.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71" name="Google Shape;5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713" y="1810700"/>
            <a:ext cx="3288287" cy="26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"/>
          <p:cNvSpPr txBox="1"/>
          <p:nvPr>
            <p:ph type="title"/>
          </p:nvPr>
        </p:nvSpPr>
        <p:spPr>
          <a:xfrm>
            <a:off x="687525" y="36540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 dos Problemas Empresariais</a:t>
            </a:r>
            <a:endParaRPr/>
          </a:p>
        </p:txBody>
      </p:sp>
      <p:sp>
        <p:nvSpPr>
          <p:cNvPr id="577" name="Google Shape;577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55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9" name="Google Shape;579;p55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0" name="Google Shape;580;p55"/>
          <p:cNvSpPr txBox="1"/>
          <p:nvPr/>
        </p:nvSpPr>
        <p:spPr>
          <a:xfrm>
            <a:off x="646425" y="1539100"/>
            <a:ext cx="693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Poucos problemas empresariais são simples ou fáceis de compreender.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Muitos problemas empresariais envolvem um conjunto de fatores que podem ser categorizados como organizacionais, tecnológicos e humanos.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resolução de problemas é um processo, não um evento.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descr="Mais de 290 pessoas morrem em queda de avião da Air India | Agência Brasil" id="581" name="Google Shape;5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700" y="3704450"/>
            <a:ext cx="1610900" cy="12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5"/>
          <p:cNvPicPr preferRelativeResize="0"/>
          <p:nvPr/>
        </p:nvPicPr>
        <p:blipFill rotWithShape="1">
          <a:blip r:embed="rId4">
            <a:alphaModFix/>
          </a:blip>
          <a:srcRect b="0" l="0" r="5347" t="3818"/>
          <a:stretch/>
        </p:blipFill>
        <p:spPr>
          <a:xfrm>
            <a:off x="3177475" y="3703747"/>
            <a:ext cx="1864125" cy="121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400" y="3704450"/>
            <a:ext cx="1956700" cy="11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703750"/>
            <a:ext cx="1956700" cy="1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5500" y="3704450"/>
            <a:ext cx="2238500" cy="11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p56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2" name="Google Shape;592;p56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93" name="Google Shape;5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325" y="1294200"/>
            <a:ext cx="2634400" cy="35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6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do processo de resolução de problema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7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Dimensões dos problemas organizacionais</a:t>
            </a:r>
            <a:endParaRPr/>
          </a:p>
        </p:txBody>
      </p:sp>
      <p:sp>
        <p:nvSpPr>
          <p:cNvPr id="600" name="Google Shape;600;p5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57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2" name="Google Shape;602;p57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3" name="Google Shape;603;p57"/>
          <p:cNvSpPr txBox="1"/>
          <p:nvPr/>
        </p:nvSpPr>
        <p:spPr>
          <a:xfrm>
            <a:off x="1140725" y="14105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Dimensões dos problemas organizacionais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604" name="Google Shape;604;p57"/>
          <p:cNvGraphicFramePr/>
          <p:nvPr/>
        </p:nvGraphicFramePr>
        <p:xfrm>
          <a:off x="1215025" y="188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{B1A85E6F-1A97-43CA-B4E1-07D33D1EF409}</a:tableStyleId>
              </a:tblPr>
              <a:tblGrid>
                <a:gridCol w="1497725"/>
                <a:gridCol w="4605050"/>
              </a:tblGrid>
              <a:tr h="33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Dimensão </a:t>
                      </a:r>
                      <a:endParaRPr b="1"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Descriçao</a:t>
                      </a:r>
                      <a:endParaRPr b="1"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130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Dimensões Organizacionais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Processos organizacionais </a:t>
                      </a: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ultrapassados</a:t>
                      </a: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Atitudes e cultura pouco colaborativa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Conflitos políticos 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Ambiente organizacional turbulento ou em mutação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Complexidade da tarefa 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Recursos inadequados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113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Dimensões </a:t>
                      </a: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Tecnológicas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Hardware antigo ou </a:t>
                      </a: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insuficiente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Software ultrapassado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Capacidade inadequada do banco de dados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Capacidade insuficiente de telecomunicações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Incompatibilidade os velhos sistemas com as novas tecnologias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Mudança tecnológica acelerada e falha em adotar novas tecnologias 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05" name="Google Shape;6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600" y="642800"/>
            <a:ext cx="1437400" cy="11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8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Dimensões dos problemas organizacionais</a:t>
            </a:r>
            <a:endParaRPr/>
          </a:p>
        </p:txBody>
      </p:sp>
      <p:sp>
        <p:nvSpPr>
          <p:cNvPr id="611" name="Google Shape;611;p5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3" name="Google Shape;613;p58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4" name="Google Shape;614;p58"/>
          <p:cNvSpPr txBox="1"/>
          <p:nvPr/>
        </p:nvSpPr>
        <p:spPr>
          <a:xfrm>
            <a:off x="1140725" y="14105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Dimensões dos problemas organizacionais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615" name="Google Shape;615;p58"/>
          <p:cNvGraphicFramePr/>
          <p:nvPr/>
        </p:nvGraphicFramePr>
        <p:xfrm>
          <a:off x="863825" y="202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{B1A85E6F-1A97-43CA-B4E1-07D33D1EF409}</a:tableStyleId>
              </a:tblPr>
              <a:tblGrid>
                <a:gridCol w="1497725"/>
                <a:gridCol w="4605050"/>
              </a:tblGrid>
              <a:tr h="33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Dimensão </a:t>
                      </a:r>
                      <a:endParaRPr b="1"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Descriçao</a:t>
                      </a:r>
                      <a:endParaRPr b="1"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145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Dimensões Humanas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Falta de treinamento dos funcionários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Dificuldades para avaliar o desempenho 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Exigências regulatórias e legais 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Ambiente de trabalho</a:t>
                      </a:r>
                      <a:b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Falta de participação dos funcionários e de apoio a eles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Administração indecisa </a:t>
                      </a:r>
                      <a:b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Administração deficiente</a:t>
                      </a:r>
                      <a:b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Incentivos inadequados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16" name="Google Shape;6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926" y="642800"/>
            <a:ext cx="1698074" cy="1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9"/>
          <p:cNvSpPr txBox="1"/>
          <p:nvPr>
            <p:ph type="title"/>
          </p:nvPr>
        </p:nvSpPr>
        <p:spPr>
          <a:xfrm>
            <a:off x="35550" y="392575"/>
            <a:ext cx="6271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Atividade Prática – Identificação de Problemas no Cotidiano Acadêmico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3" name="Google Shape;623;p59"/>
          <p:cNvGrpSpPr/>
          <p:nvPr/>
        </p:nvGrpSpPr>
        <p:grpSpPr>
          <a:xfrm>
            <a:off x="0" y="1189989"/>
            <a:ext cx="2726700" cy="3482836"/>
            <a:chOff x="0" y="1189989"/>
            <a:chExt cx="2726700" cy="3482836"/>
          </a:xfrm>
        </p:grpSpPr>
        <p:sp>
          <p:nvSpPr>
            <p:cNvPr id="624" name="Google Shape;624;p59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Etapa 1</a:t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5" name="Google Shape;625;p59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Roboto Condensed"/>
                  <a:ea typeface="Roboto Condensed"/>
                  <a:cs typeface="Roboto Condensed"/>
                  <a:sym typeface="Roboto Condensed"/>
                </a:rPr>
                <a:t>Organizem -se em 5 equipes.</a:t>
              </a:r>
              <a:endParaRPr sz="1500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6" name="Google Shape;626;p59"/>
          <p:cNvGrpSpPr/>
          <p:nvPr/>
        </p:nvGrpSpPr>
        <p:grpSpPr>
          <a:xfrm>
            <a:off x="2263425" y="1189775"/>
            <a:ext cx="2541300" cy="3483050"/>
            <a:chOff x="2263425" y="1189775"/>
            <a:chExt cx="2541300" cy="3483050"/>
          </a:xfrm>
        </p:grpSpPr>
        <p:sp>
          <p:nvSpPr>
            <p:cNvPr id="627" name="Google Shape;627;p5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Etapa 2</a:t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8" name="Google Shape;628;p59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Roboto Condensed"/>
                  <a:ea typeface="Roboto Condensed"/>
                  <a:cs typeface="Roboto Condensed"/>
                  <a:sym typeface="Roboto Condensed"/>
                </a:rPr>
                <a:t>Realizem uma discussão sobre alguma situação-problema concreta vivenciada nos primeiros dias de aula na universidade.</a:t>
              </a:r>
              <a:endParaRPr sz="15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9" name="Google Shape;629;p59"/>
          <p:cNvGrpSpPr/>
          <p:nvPr/>
        </p:nvGrpSpPr>
        <p:grpSpPr>
          <a:xfrm>
            <a:off x="4329974" y="1189775"/>
            <a:ext cx="2541300" cy="3483050"/>
            <a:chOff x="4329974" y="1189775"/>
            <a:chExt cx="2541300" cy="3483050"/>
          </a:xfrm>
        </p:grpSpPr>
        <p:sp>
          <p:nvSpPr>
            <p:cNvPr id="630" name="Google Shape;630;p59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Etapa 3</a:t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31" name="Google Shape;631;p59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Roboto Condensed"/>
                  <a:ea typeface="Roboto Condensed"/>
                  <a:cs typeface="Roboto Condensed"/>
                  <a:sym typeface="Roboto Condensed"/>
                </a:rPr>
                <a:t>P</a:t>
              </a:r>
              <a:r>
                <a:rPr lang="en" sz="1500">
                  <a:latin typeface="Roboto Condensed"/>
                  <a:ea typeface="Roboto Condensed"/>
                  <a:cs typeface="Roboto Condensed"/>
                  <a:sym typeface="Roboto Condensed"/>
                </a:rPr>
                <a:t>rocurem identificar e descrever claramente o problema, refletindo sobre: quem é afetado por ele? quais são as possíveis causas? Onde ele ocorre? Quando ele ocorre? Quem é o responsável? </a:t>
              </a:r>
              <a:endParaRPr sz="1500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32" name="Google Shape;632;p59"/>
          <p:cNvGrpSpPr/>
          <p:nvPr/>
        </p:nvGrpSpPr>
        <p:grpSpPr>
          <a:xfrm>
            <a:off x="6396739" y="1189775"/>
            <a:ext cx="2541300" cy="3483050"/>
            <a:chOff x="6396739" y="1189775"/>
            <a:chExt cx="2541300" cy="3483050"/>
          </a:xfrm>
        </p:grpSpPr>
        <p:sp>
          <p:nvSpPr>
            <p:cNvPr id="633" name="Google Shape;633;p59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Etapa 4</a:t>
              </a:r>
              <a:endParaRPr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34" name="Google Shape;634;p59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r>
                <a:rPr lang="en" sz="1500">
                  <a:latin typeface="Roboto Condensed"/>
                  <a:ea typeface="Roboto Condensed"/>
                  <a:cs typeface="Roboto Condensed"/>
                  <a:sym typeface="Roboto Condensed"/>
                </a:rPr>
                <a:t>presentem suas reflexões ao grupo, de forma objetiva e colaborativa.</a:t>
              </a:r>
              <a:endParaRPr sz="15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635" name="Google Shape;6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650" y="4093475"/>
            <a:ext cx="766200" cy="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7550" y="2991750"/>
            <a:ext cx="697350" cy="6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>
            <p:ph idx="1" type="body"/>
          </p:nvPr>
        </p:nvSpPr>
        <p:spPr>
          <a:xfrm>
            <a:off x="232500" y="1249300"/>
            <a:ext cx="89115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" name="Google Shape;213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5"/>
          <p:cNvSpPr txBox="1"/>
          <p:nvPr>
            <p:ph idx="1" type="body"/>
          </p:nvPr>
        </p:nvSpPr>
        <p:spPr>
          <a:xfrm>
            <a:off x="422625" y="1463325"/>
            <a:ext cx="7636500" cy="27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Roboto Condensed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O Papel dos SI no ambiente de negócios contemporâneo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Perspectivas em SI e TI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Não é apenas Tecnologia: o papel das pessoas e das organizações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Compreenda o que é SI: uma abordagem de resolução de problemas organizacionais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Os SI e sua carreira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491450" y="524200"/>
            <a:ext cx="398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Sumário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0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abordagem de </a:t>
            </a:r>
            <a:r>
              <a:rPr lang="en"/>
              <a:t>resolução</a:t>
            </a:r>
            <a:r>
              <a:rPr lang="en"/>
              <a:t> de problemas</a:t>
            </a:r>
            <a:endParaRPr/>
          </a:p>
        </p:txBody>
      </p:sp>
      <p:sp>
        <p:nvSpPr>
          <p:cNvPr id="642" name="Google Shape;642;p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60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4" name="Google Shape;644;p60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5" name="Google Shape;645;p60"/>
          <p:cNvSpPr txBox="1"/>
          <p:nvPr/>
        </p:nvSpPr>
        <p:spPr>
          <a:xfrm>
            <a:off x="494875" y="1462075"/>
            <a:ext cx="7937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À primeira vista, a resolução de problemas no dia a dia parece perfeitamente simples: ma máquina quebra, espalhando peças e óleo para todo lado, e evidentemente, alguém tem de fazer algo a respeito. Sua atitude é óbvia: você procura uma ferramenta pela loja e começa a consertar a máquina. Depois de limpar tudo e de  inspecionar as outras parte, você liga a máquina e a produção é retomada.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Alguns problemas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empresarial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são simples, como esse.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Na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realidade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 empresarial, os problemas envolvem simultaneamente uma série de fatores. Esses fatores podem ser agrupados em três categorias: organização, tecnologia e pessoas. Em outras palavras, trata-se de um conjunto completo de problemas. 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1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651" name="Google Shape;651;p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61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3" name="Google Shape;653;p61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4" name="Google Shape;654;p61"/>
          <p:cNvSpPr txBox="1"/>
          <p:nvPr/>
        </p:nvSpPr>
        <p:spPr>
          <a:xfrm>
            <a:off x="14032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Identificação do Problema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61"/>
          <p:cNvSpPr txBox="1"/>
          <p:nvPr/>
        </p:nvSpPr>
        <p:spPr>
          <a:xfrm>
            <a:off x="1140725" y="2009875"/>
            <a:ext cx="6477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Qual é o tipo do problema?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Quais as causas?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 que pode ser feito, dados os recursos de que se dispõe.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Quem são os responsáveis?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Quem são os afetados?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56" name="Google Shape;6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488" y="950675"/>
            <a:ext cx="1227425" cy="1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2"/>
          <p:cNvSpPr txBox="1"/>
          <p:nvPr/>
        </p:nvSpPr>
        <p:spPr>
          <a:xfrm>
            <a:off x="652175" y="2009875"/>
            <a:ext cx="7906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Normalmente existe grande quantidade de soluções para qualquer problema.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 necessário levar em conta o maior número possível de soluções, pois só assim terá noção de todas as possibilidades.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Algumas soluções dão mais ênfase à tecnologia, enquanto outras se concentram nos aspectos organizacional e humanos do problema.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Muitas soluções bem-sucedidas resultam de uma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abordagem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integrada, na qual novas tecnologias foram acompanhadas por mudanças na organização e no aspecto humano.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2" name="Google Shape;662;p62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663" name="Google Shape;663;p6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62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5" name="Google Shape;665;p62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6" name="Google Shape;666;p62"/>
          <p:cNvSpPr txBox="1"/>
          <p:nvPr/>
        </p:nvSpPr>
        <p:spPr>
          <a:xfrm>
            <a:off x="14032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Propostas de solução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67" name="Google Shape;6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513" y="377825"/>
            <a:ext cx="1227425" cy="1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3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673" name="Google Shape;673;p6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63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5" name="Google Shape;675;p63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6" name="Google Shape;676;p63"/>
          <p:cNvSpPr txBox="1"/>
          <p:nvPr/>
        </p:nvSpPr>
        <p:spPr>
          <a:xfrm>
            <a:off x="14032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Escolha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7" name="Google Shape;677;p63"/>
          <p:cNvSpPr txBox="1"/>
          <p:nvPr/>
        </p:nvSpPr>
        <p:spPr>
          <a:xfrm>
            <a:off x="699250" y="2009875"/>
            <a:ext cx="7678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Fatores a considerar na etapa da escolha: custo da solução, sua exequibilidade, dados, recursos, conhecimentos existentes, tempo necessário para desenvolvê-la e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implantá-la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Deve ser levado em conta as atitudes e o apoio dos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funcionários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 gerentes.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Uma solução que não conta com o apoio de todos os principais interessados na empresa pode rapidamente transformar em um desastre.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78" name="Google Shape;6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388" y="520375"/>
            <a:ext cx="1227425" cy="1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4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684" name="Google Shape;684;p6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64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6" name="Google Shape;686;p64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7" name="Google Shape;687;p64"/>
          <p:cNvSpPr txBox="1"/>
          <p:nvPr/>
        </p:nvSpPr>
        <p:spPr>
          <a:xfrm>
            <a:off x="14032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Implantação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8" name="Google Shape;688;p64"/>
          <p:cNvSpPr txBox="1"/>
          <p:nvPr/>
        </p:nvSpPr>
        <p:spPr>
          <a:xfrm>
            <a:off x="705975" y="2009875"/>
            <a:ext cx="763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melhor solução é aquela que pode ser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implantada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Para implantar uma solução que envolva sistemas de informação, é preciso desenvolver essa solução e introduzi-la na organização.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Isso inclui adquirir ou desenvolver software.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 software precisa ser testado em um cenário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empresarial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realista, depois os funcionários precisam ser treinados para usá-lo.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Além disso será preciso preparar uma documentação sobre como usar o novo sistema.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89" name="Google Shape;6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463" y="578850"/>
            <a:ext cx="1227425" cy="1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695" name="Google Shape;695;p6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65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97" name="Google Shape;697;p65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98" name="Google Shape;698;p65"/>
          <p:cNvSpPr txBox="1"/>
          <p:nvPr/>
        </p:nvSpPr>
        <p:spPr>
          <a:xfrm>
            <a:off x="14032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Implantação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9" name="Google Shape;699;p65"/>
          <p:cNvSpPr txBox="1"/>
          <p:nvPr/>
        </p:nvSpPr>
        <p:spPr>
          <a:xfrm>
            <a:off x="403400" y="2009875"/>
            <a:ext cx="7389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Será necessário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administrar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 mudança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. O conceito de gestão da mudança refere-se às muitas técnicas usadas para conduzir com sucesso uma mudança organizacional. 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Praticamente todos os sistemas de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informação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exigem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mudanças nos processos organizacionais, além de mudanças naquilo que centenas, às vezes milhares de funcionários fazem todos os dias.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Primeiro será necessário delinear processos organizacionais novos, mais eficientes, depois descobrir formas de incentivar os funcionários a se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adaptarem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 essas novas maneiras de conduzir o negócio.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00" name="Google Shape;7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288" y="406075"/>
            <a:ext cx="1227425" cy="1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6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06" name="Google Shape;706;p6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66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08" name="Google Shape;708;p66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09" name="Google Shape;709;p66"/>
          <p:cNvSpPr txBox="1"/>
          <p:nvPr/>
        </p:nvSpPr>
        <p:spPr>
          <a:xfrm>
            <a:off x="14032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Implantação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0" name="Google Shape;710;p66"/>
          <p:cNvSpPr txBox="1"/>
          <p:nvPr/>
        </p:nvSpPr>
        <p:spPr>
          <a:xfrm>
            <a:off x="685800" y="2009875"/>
            <a:ext cx="7315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implantação inclui a mensuração dos resultados.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Depois de implantada, cada solução precisa ser avaliada, para que se determine em que medida ela está funcionando e se são necessárias mudanças adicionais para atender aos objetivos originais.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Essas informações devem retornar para os solucionadores de problemas.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Assim A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identificação do problema pode mudar ao longo do tempo, soluções podem ser alteradas e novas escolhas podem ser feitas, tudo baseado na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experiência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real.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11" name="Google Shape;7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788" y="789300"/>
            <a:ext cx="1227425" cy="1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7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17" name="Google Shape;717;p6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67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9" name="Google Shape;719;p67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0" name="Google Shape;720;p67"/>
          <p:cNvSpPr txBox="1"/>
          <p:nvPr/>
        </p:nvSpPr>
        <p:spPr>
          <a:xfrm>
            <a:off x="14032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Resolução de problemas: um processo, não um evento.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1" name="Google Shape;721;p67"/>
          <p:cNvSpPr txBox="1"/>
          <p:nvPr/>
        </p:nvSpPr>
        <p:spPr>
          <a:xfrm>
            <a:off x="1140725" y="2009875"/>
            <a:ext cx="6477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Um problema não é resolvido, desaparecido e esquecido.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resolução não é um evento que termina em determinado ponto, como um jogo de futebol.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Muitas vezes a solução escolhidas não funciona e novas soluções se fazem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necessárias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resolução de problemas é muito mais um processo contínuo do que um evento isolado.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22" name="Google Shape;7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388" y="849825"/>
            <a:ext cx="1227425" cy="1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8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28" name="Google Shape;728;p6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68"/>
          <p:cNvSpPr txBox="1"/>
          <p:nvPr/>
        </p:nvSpPr>
        <p:spPr>
          <a:xfrm>
            <a:off x="18559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0" name="Google Shape;730;p68"/>
          <p:cNvSpPr txBox="1"/>
          <p:nvPr/>
        </p:nvSpPr>
        <p:spPr>
          <a:xfrm>
            <a:off x="3621375" y="18107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1" name="Google Shape;731;p68"/>
          <p:cNvSpPr txBox="1"/>
          <p:nvPr/>
        </p:nvSpPr>
        <p:spPr>
          <a:xfrm>
            <a:off x="1403275" y="1539100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papel do senso crítico na resolução de problemas </a:t>
            </a:r>
            <a:endParaRPr b="1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2" name="Google Shape;732;p68"/>
          <p:cNvSpPr txBox="1"/>
          <p:nvPr/>
        </p:nvSpPr>
        <p:spPr>
          <a:xfrm>
            <a:off x="1140725" y="2009875"/>
            <a:ext cx="6477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Podemos definir o senso crítico resumidamente como a suspensão do julgamento até que se tenha ciência das múltiplas perspectivas e alternativas. Isso envolve pelo menos quatro elementos: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Manter uma postura questionadora e adiar o julgamento.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 consciência das diferentes perspectivas.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Testar as alternativas e deixar que a experiência dite as regras.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 consciência dos limites organizacionais e humanos.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33" name="Google Shape;7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563" y="923175"/>
            <a:ext cx="1227425" cy="16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888" y="1103075"/>
            <a:ext cx="1227425" cy="1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9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40" name="Google Shape;740;p6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1" name="Google Shape;7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00" y="1796925"/>
            <a:ext cx="4903701" cy="26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775" y="1613650"/>
            <a:ext cx="3358050" cy="17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>
            <p:ph type="ctrTitle"/>
          </p:nvPr>
        </p:nvSpPr>
        <p:spPr>
          <a:xfrm>
            <a:off x="212375" y="3056800"/>
            <a:ext cx="6973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 Papel dos SI no ambiente de negócios contemporâneo</a:t>
            </a:r>
            <a:endParaRPr sz="2600"/>
          </a:p>
        </p:txBody>
      </p:sp>
      <p:sp>
        <p:nvSpPr>
          <p:cNvPr id="221" name="Google Shape;221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0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48" name="Google Shape;748;p7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9" name="Google Shape;7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200" y="1704100"/>
            <a:ext cx="2093275" cy="2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825" y="1630825"/>
            <a:ext cx="3525376" cy="249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1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56" name="Google Shape;756;p7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7" name="Google Shape;7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425" y="1603750"/>
            <a:ext cx="3411075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2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63" name="Google Shape;763;p7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Vanmoof (Foto: Divulgação)" id="764" name="Google Shape;764;p72" title="Caixa com desenhos de televisão da Vanmoof (Foto: Divulgação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550" y="1465775"/>
            <a:ext cx="5426549" cy="30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3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70" name="Google Shape;770;p7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55" y="1539875"/>
            <a:ext cx="5268045" cy="29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4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77" name="Google Shape;777;p7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cabou o café no trabalho? Nestlé cria ferramenta de IA para deixar máquinas multibebidas sempre abastecidas" id="778" name="Google Shape;778;p74" title="Acabou o café no trabalho? Nestlé cria ferramenta de IA para deixar máquinas multibebidas sempre abastecida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75" y="1740900"/>
            <a:ext cx="514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4"/>
          <p:cNvSpPr txBox="1"/>
          <p:nvPr/>
        </p:nvSpPr>
        <p:spPr>
          <a:xfrm>
            <a:off x="6322075" y="1664250"/>
            <a:ext cx="2376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Acabou o café no trabalho? Nestlé cria ferramenta de IA para deixar máquinas multibebidas sempre abastecidas</a:t>
            </a:r>
            <a:endParaRPr sz="16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5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85" name="Google Shape;785;p7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6" name="Google Shape;7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025" y="2044775"/>
            <a:ext cx="3213375" cy="22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6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92" name="Google Shape;792;p7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3" name="Google Shape;7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375" y="1765500"/>
            <a:ext cx="5070649" cy="25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7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799" name="Google Shape;799;p7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0" name="Google Shape;8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750" y="1581125"/>
            <a:ext cx="4023949" cy="30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8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806" name="Google Shape;806;p7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7" name="Google Shape;8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500" y="1674700"/>
            <a:ext cx="5536950" cy="26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9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813" name="Google Shape;813;p7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4" name="Google Shape;8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000" y="1394500"/>
            <a:ext cx="3364524" cy="315984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9"/>
          <p:cNvSpPr txBox="1"/>
          <p:nvPr/>
        </p:nvSpPr>
        <p:spPr>
          <a:xfrm>
            <a:off x="5694075" y="1577675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Robô-cirurgião moderniza procedimentos no Hospital Mário Ribeiro, no Norte de Minas</a:t>
            </a:r>
            <a:endParaRPr sz="1500">
              <a:solidFill>
                <a:schemeClr val="dk1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organizacionais dos sistemas de informação</a:t>
            </a:r>
            <a:endParaRPr/>
          </a:p>
        </p:txBody>
      </p:sp>
      <p:sp>
        <p:nvSpPr>
          <p:cNvPr id="228" name="Google Shape;228;p17"/>
          <p:cNvSpPr txBox="1"/>
          <p:nvPr>
            <p:ph idx="1" type="body"/>
          </p:nvPr>
        </p:nvSpPr>
        <p:spPr>
          <a:xfrm>
            <a:off x="717475" y="1537700"/>
            <a:ext cx="7320000" cy="26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Excelência operacional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Novos produtos, serviços e modelos de negócios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Relacionamento mais estreito com clientes e fornecedores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Melhor tomada de decisão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Vantagem competitiva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Sobrevivência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0" name="Google Shape;230;p17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31" name="Google Shape;231;p1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0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821" name="Google Shape;821;p8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2" name="Google Shape;8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050" y="1227400"/>
            <a:ext cx="5374201" cy="358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828" name="Google Shape;828;p8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9" name="Google Shape;82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900" y="1272175"/>
            <a:ext cx="5544956" cy="367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835" name="Google Shape;835;p8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6" name="Google Shape;8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5" y="1415850"/>
            <a:ext cx="5632412" cy="31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2"/>
          <p:cNvSpPr txBox="1"/>
          <p:nvPr/>
        </p:nvSpPr>
        <p:spPr>
          <a:xfrm>
            <a:off x="6615150" y="1789875"/>
            <a:ext cx="23613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Dengue: projeto da UFRGS identifica mosquito pelo batimento das asas; proposta usa inteligência artificial | Rio Grande do Sul</a:t>
            </a:r>
            <a:endParaRPr sz="1500">
              <a:solidFill>
                <a:schemeClr val="dk1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843" name="Google Shape;843;p8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4" name="Google Shape;844;p83"/>
          <p:cNvSpPr txBox="1"/>
          <p:nvPr/>
        </p:nvSpPr>
        <p:spPr>
          <a:xfrm>
            <a:off x="5976650" y="1437025"/>
            <a:ext cx="25749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Aplicada prova do Processo Seletivo 60+ da Unimontes - Universidade Estadual de Montes Claros - Unimontes</a:t>
            </a:r>
            <a:endParaRPr sz="1600">
              <a:solidFill>
                <a:schemeClr val="dk1"/>
              </a:solidFill>
              <a:uFill>
                <a:noFill/>
              </a:u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sz="1500">
              <a:uFill>
                <a:noFill/>
              </a:uFill>
              <a:hlinkClick r:id="rId5"/>
            </a:endParaRPr>
          </a:p>
        </p:txBody>
      </p:sp>
      <p:pic>
        <p:nvPicPr>
          <p:cNvPr id="845" name="Google Shape;84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9050" y="1437025"/>
            <a:ext cx="4536876" cy="340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851" name="Google Shape;851;p8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2" name="Google Shape;8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25" y="1457725"/>
            <a:ext cx="6310348" cy="294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858" name="Google Shape;858;p8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9" name="Google Shape;859;p85"/>
          <p:cNvSpPr txBox="1"/>
          <p:nvPr/>
        </p:nvSpPr>
        <p:spPr>
          <a:xfrm>
            <a:off x="1025850" y="1652750"/>
            <a:ext cx="646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partir deste slide, insira exemplos de soluções para problemas organizacionais. </a:t>
            </a:r>
            <a:br>
              <a:rPr i="1" lang="en" sz="13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i="1" lang="en" sz="13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Cada aluno deverá inserir (imagem) um total de 10 problemas resolvidos.</a:t>
            </a:r>
            <a:endParaRPr i="1" sz="1300"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6"/>
          <p:cNvSpPr txBox="1"/>
          <p:nvPr>
            <p:ph type="title"/>
          </p:nvPr>
        </p:nvSpPr>
        <p:spPr>
          <a:xfrm>
            <a:off x="153375" y="356350"/>
            <a:ext cx="5812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Problemas</a:t>
            </a:r>
            <a:endParaRPr/>
          </a:p>
        </p:txBody>
      </p:sp>
      <p:sp>
        <p:nvSpPr>
          <p:cNvPr id="865" name="Google Shape;865;p8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6" name="Google Shape;8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025" y="296050"/>
            <a:ext cx="2576850" cy="13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6"/>
          <p:cNvSpPr txBox="1"/>
          <p:nvPr/>
        </p:nvSpPr>
        <p:spPr>
          <a:xfrm>
            <a:off x="366375" y="1549125"/>
            <a:ext cx="77247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 Condensed"/>
              <a:buAutoNum type="arabicPeriod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Faça contato com o mundo real cedo: testar as ideias no campo é fundamental para identificar falhas e aprimorá-las rapidamente.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arabicPeriod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Seja um piloto do caos: encare a incerteza como fonte de energia criativa e não se deixe paralisar.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arabicPeriod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Abraçar o desconhecido pode conduzir a resultados surpreendentes.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arabicPeriod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Faça uma versão 0.0: em vez de buscar a perfeição, valorize a primeira versão de seu trabalho, mesmo que imperfeita, e busque feedback honesto para refiná-la.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arabicPeriod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Pense grande: buscar soluções dez vezes melhores, em vez de pensar em uma melhoria de 10%, força a equipe a se libertar de suposições existentes e começar a reescrever as regras, bem longe do status quo.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7"/>
          <p:cNvSpPr txBox="1"/>
          <p:nvPr>
            <p:ph type="ctrTitle"/>
          </p:nvPr>
        </p:nvSpPr>
        <p:spPr>
          <a:xfrm>
            <a:off x="212375" y="3056800"/>
            <a:ext cx="5246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Os sistemas de informação e sua carreira </a:t>
            </a:r>
            <a:endParaRPr sz="2600"/>
          </a:p>
        </p:txBody>
      </p:sp>
      <p:sp>
        <p:nvSpPr>
          <p:cNvPr id="873" name="Google Shape;873;p8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4" name="Google Shape;874;p8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os sistemas de informação afetarão sua carreira</a:t>
            </a:r>
            <a:endParaRPr/>
          </a:p>
        </p:txBody>
      </p:sp>
      <p:sp>
        <p:nvSpPr>
          <p:cNvPr id="880" name="Google Shape;880;p8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88"/>
          <p:cNvSpPr txBox="1"/>
          <p:nvPr/>
        </p:nvSpPr>
        <p:spPr>
          <a:xfrm>
            <a:off x="919000" y="1786800"/>
            <a:ext cx="6477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Contabilidade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Finanças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Marketing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Administração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Sistemas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informação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</a:t>
            </a:r>
            <a:endParaRPr/>
          </a:p>
        </p:txBody>
      </p:sp>
      <p:sp>
        <p:nvSpPr>
          <p:cNvPr id="887" name="Google Shape;887;p8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8" name="Google Shape;888;p89"/>
          <p:cNvSpPr txBox="1"/>
          <p:nvPr/>
        </p:nvSpPr>
        <p:spPr>
          <a:xfrm>
            <a:off x="919000" y="1786800"/>
            <a:ext cx="6477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LAUDON, K. C.; LAUDON, J. P. Sistemas de informação nos negócios de hoje. In: LAUDON, K. C.; LAUDON, J. P. </a:t>
            </a:r>
            <a:r>
              <a:rPr i="1" lang="en" sz="1100"/>
              <a:t>Sistemas de informação gerenciais: administrando a empresa digital</a:t>
            </a:r>
            <a:r>
              <a:rPr lang="en" sz="1100"/>
              <a:t>. 17. ed. São Paulo: Pearson; Porto Alegre: Bookman, 2023. cap. 1.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organizacionais dos sistemas de informação</a:t>
            </a:r>
            <a:endParaRPr/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100" y="1472200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Excelência operacional</a:t>
            </a:r>
            <a:endParaRPr/>
          </a:p>
        </p:txBody>
      </p:sp>
      <p:sp>
        <p:nvSpPr>
          <p:cNvPr id="241" name="Google Shape;241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2" name="Google Shape;242;p18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3" name="Google Shape;243;p1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7" name="Google Shape;2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049" y="2254375"/>
            <a:ext cx="4550990" cy="25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organizacionais dos sistemas de informação</a:t>
            </a:r>
            <a:endParaRPr/>
          </a:p>
        </p:txBody>
      </p:sp>
      <p:sp>
        <p:nvSpPr>
          <p:cNvPr id="253" name="Google Shape;253;p19"/>
          <p:cNvSpPr txBox="1"/>
          <p:nvPr>
            <p:ph idx="1" type="body"/>
          </p:nvPr>
        </p:nvSpPr>
        <p:spPr>
          <a:xfrm>
            <a:off x="0" y="1318275"/>
            <a:ext cx="9144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Novos produtos, serviços e modelos de negócios</a:t>
            </a:r>
            <a:endParaRPr/>
          </a:p>
        </p:txBody>
      </p:sp>
      <p:sp>
        <p:nvSpPr>
          <p:cNvPr id="254" name="Google Shape;254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56" name="Google Shape;256;p1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" name="Google Shape;2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350" y="2209025"/>
            <a:ext cx="4311600" cy="2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950" y="2047645"/>
            <a:ext cx="2877075" cy="19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950" y="2995627"/>
            <a:ext cx="1274100" cy="1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